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8"/>
  </p:notesMasterIdLst>
  <p:handoutMasterIdLst>
    <p:handoutMasterId r:id="rId19"/>
  </p:handoutMasterIdLst>
  <p:sldIdLst>
    <p:sldId id="266" r:id="rId5"/>
    <p:sldId id="309" r:id="rId6"/>
    <p:sldId id="308" r:id="rId7"/>
    <p:sldId id="310" r:id="rId8"/>
    <p:sldId id="311" r:id="rId9"/>
    <p:sldId id="312" r:id="rId10"/>
    <p:sldId id="313" r:id="rId11"/>
    <p:sldId id="319" r:id="rId12"/>
    <p:sldId id="314" r:id="rId13"/>
    <p:sldId id="315" r:id="rId14"/>
    <p:sldId id="317" r:id="rId15"/>
    <p:sldId id="318" r:id="rId16"/>
    <p:sldId id="316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9" autoAdjust="0"/>
  </p:normalViewPr>
  <p:slideViewPr>
    <p:cSldViewPr snapToGrid="0">
      <p:cViewPr varScale="1">
        <p:scale>
          <a:sx n="76" d="100"/>
          <a:sy n="76" d="100"/>
        </p:scale>
        <p:origin x="6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B00FB3-878C-48C2-8C7D-21F9269E0B92}" type="datetimeFigureOut">
              <a:rPr lang="fr-FR" smtClean="0"/>
              <a:t>31/07/2025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C63EFA-D7B4-42C0-A4A1-6A6729E7549E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85947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8A74C6-9610-4EFF-A8CF-5CEBE7B27DC5}" type="datetimeFigureOut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noProof="0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/>
            <a:r>
              <a:rPr lang="fr-FR" noProof="0" dirty="0"/>
              <a:t>Deuxième niveau</a:t>
            </a:r>
          </a:p>
          <a:p>
            <a:pPr lvl="2"/>
            <a:r>
              <a:rPr lang="fr-FR" noProof="0" dirty="0"/>
              <a:t>Troisième niveau</a:t>
            </a:r>
          </a:p>
          <a:p>
            <a:pPr lvl="3"/>
            <a:r>
              <a:rPr lang="fr-FR" noProof="0" dirty="0"/>
              <a:t>Quatrième niveau</a:t>
            </a:r>
          </a:p>
          <a:p>
            <a:pPr lvl="4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1FD56-AA2F-4452-9FAC-B4C8D48F1372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41435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64733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186684-3597-72C3-1564-80E0C12838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67998EF-D639-4838-9E43-E2BFBC47F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5622809-9962-1DAB-1477-0C1E71ED8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D1B1B3-472E-4472-9FAA-B693DFF066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158524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76BED-65AF-FCC3-CC35-A268622B33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C7472F1-5715-1344-11CB-4B97E94316D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E70935A-DA93-43A5-BD07-EA62B9A262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7EFFBE6-D162-2913-EDD5-D48B1AE8E44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12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08293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DA4DCD-7F7E-50B5-C1C9-CB25F80A3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2CA25CC-4499-9A85-DA3F-4F11059857B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A18E4BB-0D3F-CDDA-36B8-339C7B23E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C317BC7-EC43-EF29-86F6-103D627F3B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13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421355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725741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5E123D-A603-C1DC-8D7A-18B70085E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707EE8A-14F6-FB38-64CF-FD0657B9D1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DD184FF-DFAF-B831-5E3C-C35AE46950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F350E68-1EE8-1D1D-85DC-A152C5F91AC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730642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119EE0-E3A0-20C7-0856-32DB4EB3EC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1BC2D32-038B-A98F-B514-B52E391F34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DBC01FC-A175-12FF-2C74-45C7C61A0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97BE4D2-0DF3-0F24-3426-274B7D7D0C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4427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4BC800-D19C-E4A8-EBAC-4877C68688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D08C518-CC0A-58BE-52EC-E48E0B9715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2D70CD6-B688-C769-7E96-3876AB810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B6CA476-A321-69A3-4544-DCAD58177E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93809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383EED-B663-3187-474C-8E5823904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6049BE4-C2B3-DFC4-7C77-025271BCAD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4717F434-B2C4-6466-A797-00249190A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E4F4712-0E0A-EE22-8A95-2FADE992A0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3387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BDF74D-8C2A-FB40-70A7-CBAD55C17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2D5AD04-1D56-988E-440B-659F64633D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F7C144B5-E76D-1D29-3CAE-35F6814632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F505312-C770-ADBD-E49F-7BDBA7004B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6662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DE20A-08B1-8C68-6D53-F0B431AA04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447BF07-528A-6724-7BF7-2278DD6AF1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4701FCD-6099-9207-18E7-904D4C55DEA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E032499-DE37-C754-4585-86263EFD19B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4724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C022F8-FB52-B0D1-3937-EF726B0F0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E5486CA-FDF2-1B1F-89A8-9A7D377BE3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C5C88112-6BC4-A190-2F7B-1EDFBD80DB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BB43B1-DD91-F486-874E-D02F614BC0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CA1FD56-AA2F-4452-9FAC-B4C8D48F1372}" type="slidenum">
              <a:rPr lang="fr-FR" smtClean="0"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539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FBB5C9-59A7-4770-B2AA-641F3C63B4C9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897ECEE-8444-4057-BCDC-70E869F964AE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-têt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E0D32C-F99B-4264-B2F8-362A1230B523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D72C39-303F-4AD1-B738-8E01CD1AAB10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9" name="Espace réservé du pied de page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7F8CE47-D1E6-4DD8-AB34-2C9318886F0C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11" name="Espace réservé du pied de page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12" name="Espace réservé au numéro de diapositiv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6" name="Espace réservé de la date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990BC9-279D-4310-92CE-1F5AE7EF8750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E5801A-B430-401E-B5DD-10F987106A20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fr-FR" noProof="0"/>
              <a:t>Cliquez pour modifier les styles du texte du masque</a:t>
            </a:r>
          </a:p>
          <a:p>
            <a:pPr lvl="1" rtl="0"/>
            <a:r>
              <a:rPr lang="fr-FR" noProof="0"/>
              <a:t>Deuxième niveau</a:t>
            </a:r>
          </a:p>
          <a:p>
            <a:pPr lvl="2" rtl="0"/>
            <a:r>
              <a:rPr lang="fr-FR" noProof="0"/>
              <a:t>Troisième niveau</a:t>
            </a:r>
          </a:p>
          <a:p>
            <a:pPr lvl="3" rtl="0"/>
            <a:r>
              <a:rPr lang="fr-FR" noProof="0"/>
              <a:t>Quatrième niveau</a:t>
            </a:r>
          </a:p>
          <a:p>
            <a:pPr lvl="4" rtl="0"/>
            <a:r>
              <a:rPr lang="fr-FR" noProof="0"/>
              <a:t>Cinquième niveau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AC21A69B-D4C2-4BD5-8B03-93209A425E14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 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ce réservé d’image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EB14F60A-7B66-4829-887A-F663649423E8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6" name="Espace réservé au pied de page 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fr-FR" noProof="0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fr-FR" noProof="0" dirty="0"/>
              <a:t>Modifiez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03F65A44-474D-4549-A07C-6AAA0A9314B3}" type="datetime1">
              <a:rPr lang="fr-FR" noProof="0" smtClean="0"/>
              <a:t>31/07/2025</a:t>
            </a:fld>
            <a:endParaRPr lang="fr-FR" noProof="0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fr-FR" noProof="0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fr-FR" noProof="0" smtClean="0"/>
              <a:t>‹N°›</a:t>
            </a:fld>
            <a:endParaRPr lang="fr-FR" noProof="0" dirty="0"/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8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000" y="639097"/>
            <a:ext cx="4813072" cy="3494791"/>
          </a:xfrm>
        </p:spPr>
        <p:txBody>
          <a:bodyPr rtlCol="0">
            <a:normAutofit/>
          </a:bodyPr>
          <a:lstStyle/>
          <a:p>
            <a:r>
              <a:rPr lang="fr-FR" dirty="0"/>
              <a:t>Notion</a:t>
            </a:r>
            <a:br>
              <a:rPr lang="fr-FR" dirty="0"/>
            </a:br>
            <a:r>
              <a:rPr lang="fr-FR" dirty="0"/>
              <a:t>Javascript &amp; </a:t>
            </a:r>
            <a:r>
              <a:rPr lang="fr-FR" dirty="0" err="1"/>
              <a:t>Json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29999" y="4455621"/>
            <a:ext cx="4829101" cy="1238616"/>
          </a:xfrm>
        </p:spPr>
        <p:txBody>
          <a:bodyPr rtlCol="0">
            <a:normAutofit/>
          </a:bodyPr>
          <a:lstStyle/>
          <a:p>
            <a:pPr rtl="0"/>
            <a:r>
              <a:rPr lang="fr-FR" dirty="0"/>
              <a:t>Base du javascript &amp; JSON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Connecteur droit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67FF0-C482-A470-E602-A8F974153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036B06-7EF9-902A-4317-F9127A1485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Affichage dynamique du Javascript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B8D4319-3E3C-BF45-6928-B52ECCCFBD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Il y a aussi une autre méthode qui s’appelle </a:t>
            </a:r>
            <a:r>
              <a:rPr lang="fr-FR" sz="1600" b="1" dirty="0" err="1"/>
              <a:t>innerHTML</a:t>
            </a:r>
            <a:r>
              <a:rPr lang="fr-FR" sz="1600" b="1" dirty="0"/>
              <a:t> qui est plus directe.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Il est aussi possible d’ajouter du contenu HTML dans une div spécifique via un ID, en utilisant la méthode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 err="1"/>
              <a:t>getElementById</a:t>
            </a: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endParaRPr lang="fr-FR" sz="1500" b="1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49AAA78-DE83-8707-55AB-FEC1F11E93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912" y="1120637"/>
            <a:ext cx="7134225" cy="7143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233E72F8-D607-A148-3715-394002B7C7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9912" y="2169268"/>
            <a:ext cx="7126102" cy="206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43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267EB-3C92-E729-873E-8CEB0D636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88E2E6-2E74-7687-9550-46BF33458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Affichage dynamique du Javascript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C5965E79-5B45-E659-F448-93F6AA37BD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Il est possible aussi de modifier le CSS d’une DIV avec Javascript :</a:t>
            </a:r>
            <a:br>
              <a:rPr lang="fr-FR" sz="1600" b="1" dirty="0"/>
            </a:br>
            <a:br>
              <a:rPr lang="fr-FR" sz="1600" b="1" dirty="0"/>
            </a:br>
            <a:r>
              <a:rPr lang="fr-FR" sz="1600" b="1" dirty="0"/>
              <a:t>Exemple changer la couleur d’un H1 spécifique selon son id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b="1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BF614B5-BCB9-919B-76B4-3CD3E7CF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6608" y="264405"/>
            <a:ext cx="5797788" cy="3608827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970B17BA-0D16-02B9-3844-B1FD33B002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608" y="4869570"/>
            <a:ext cx="2676525" cy="1724025"/>
          </a:xfrm>
          <a:prstGeom prst="rect">
            <a:avLst/>
          </a:prstGeom>
        </p:spPr>
      </p:pic>
      <p:sp>
        <p:nvSpPr>
          <p:cNvPr id="12" name="Espace réservé du contenu 4">
            <a:extLst>
              <a:ext uri="{FF2B5EF4-FFF2-40B4-BE49-F238E27FC236}">
                <a16:creationId xmlns:a16="http://schemas.microsoft.com/office/drawing/2014/main" id="{AAFB01CF-69E6-3FCF-606F-560EED7254E3}"/>
              </a:ext>
            </a:extLst>
          </p:cNvPr>
          <p:cNvSpPr txBox="1">
            <a:spLocks/>
          </p:cNvSpPr>
          <p:nvPr/>
        </p:nvSpPr>
        <p:spPr>
          <a:xfrm>
            <a:off x="5400851" y="4133547"/>
            <a:ext cx="3517567" cy="36950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18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1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fr-FR" sz="1500" b="1" dirty="0">
                <a:highlight>
                  <a:srgbClr val="000000"/>
                </a:highlight>
              </a:rPr>
              <a:t>Dans votre CSS ajouter la </a:t>
            </a:r>
            <a:r>
              <a:rPr lang="fr-FR" sz="1500" b="1" dirty="0" err="1">
                <a:highlight>
                  <a:srgbClr val="000000"/>
                </a:highlight>
              </a:rPr>
              <a:t>cla</a:t>
            </a:r>
            <a:r>
              <a:rPr lang="fr-FR" sz="1500" b="1" dirty="0">
                <a:highlight>
                  <a:srgbClr val="000000"/>
                </a:highlight>
              </a:rPr>
              <a:t> warning-</a:t>
            </a:r>
            <a:r>
              <a:rPr lang="fr-FR" sz="1500" b="1" dirty="0" err="1">
                <a:highlight>
                  <a:srgbClr val="000000"/>
                </a:highlight>
              </a:rPr>
              <a:t>symbol</a:t>
            </a:r>
            <a:endParaRPr lang="fr-FR" sz="1500" b="1" dirty="0"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4863216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6708B-7934-EE54-1EDE-9A6B98DBB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7D7366-1F06-6F65-0540-42863D7DC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/>
          </a:bodyPr>
          <a:lstStyle/>
          <a:p>
            <a:r>
              <a:rPr lang="fr-FR" dirty="0" err="1"/>
              <a:t>Eventlistener</a:t>
            </a:r>
            <a:endParaRPr lang="fr-FR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867BA0F5-4821-8472-3806-3383DACB71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Les </a:t>
            </a:r>
            <a:r>
              <a:rPr lang="fr-FR" sz="1600" b="1" dirty="0" err="1"/>
              <a:t>eventListener</a:t>
            </a:r>
            <a:r>
              <a:rPr lang="fr-FR" sz="1600" b="1" dirty="0"/>
              <a:t> permet de lancer une instruction après un évènement tel qu’un clic d’un bouton ou d’un </a:t>
            </a:r>
            <a:r>
              <a:rPr lang="fr-FR" sz="1600" b="1" dirty="0" err="1"/>
              <a:t>element</a:t>
            </a:r>
            <a:r>
              <a:rPr lang="fr-FR" sz="1600" b="1" dirty="0"/>
              <a:t> HTML.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B73C21AB-D1D1-AEC6-8FCB-A4E59BCBE2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687" y="156147"/>
            <a:ext cx="7375870" cy="160815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666D36EE-D496-1121-67E7-E5B6362B92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412" y="1900133"/>
            <a:ext cx="7075515" cy="48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9929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8872AE-863C-FB17-1997-F766BA079B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CDA70B-FA12-1192-05A1-1D10498DF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992" y="286603"/>
            <a:ext cx="9286687" cy="1190505"/>
          </a:xfrm>
        </p:spPr>
        <p:txBody>
          <a:bodyPr rtlCol="0" anchor="b">
            <a:normAutofit/>
          </a:bodyPr>
          <a:lstStyle/>
          <a:p>
            <a:r>
              <a:rPr lang="fr-FR" dirty="0"/>
              <a:t>Un peu de pratique</a:t>
            </a:r>
          </a:p>
        </p:txBody>
      </p:sp>
      <p:sp>
        <p:nvSpPr>
          <p:cNvPr id="11" name="Espace réservé du contenu 4">
            <a:extLst>
              <a:ext uri="{FF2B5EF4-FFF2-40B4-BE49-F238E27FC236}">
                <a16:creationId xmlns:a16="http://schemas.microsoft.com/office/drawing/2014/main" id="{F82582E6-B13E-6752-DA1F-ECCC64C6F61A}"/>
              </a:ext>
            </a:extLst>
          </p:cNvPr>
          <p:cNvSpPr txBox="1">
            <a:spLocks/>
          </p:cNvSpPr>
          <p:nvPr/>
        </p:nvSpPr>
        <p:spPr>
          <a:xfrm>
            <a:off x="1497203" y="2412460"/>
            <a:ext cx="9746901" cy="3695095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endParaRPr lang="fr-FR" sz="4800" b="1" dirty="0"/>
          </a:p>
        </p:txBody>
      </p:sp>
      <p:sp>
        <p:nvSpPr>
          <p:cNvPr id="12" name="Titre 1">
            <a:extLst>
              <a:ext uri="{FF2B5EF4-FFF2-40B4-BE49-F238E27FC236}">
                <a16:creationId xmlns:a16="http://schemas.microsoft.com/office/drawing/2014/main" id="{1468194E-0C62-E80F-052D-509AD0A41D85}"/>
              </a:ext>
            </a:extLst>
          </p:cNvPr>
          <p:cNvSpPr txBox="1">
            <a:spLocks/>
          </p:cNvSpPr>
          <p:nvPr/>
        </p:nvSpPr>
        <p:spPr>
          <a:xfrm>
            <a:off x="1118682" y="1817387"/>
            <a:ext cx="10243168" cy="369509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6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/>
              <a:t>Me faire une page HTML simple avec un titre et du faux texte sur fond blanc, et le texte noire.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fr-FR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/>
              <a:t>Me créer une class </a:t>
            </a:r>
            <a:r>
              <a:rPr lang="fr-FR" dirty="0" err="1"/>
              <a:t>modeNuit</a:t>
            </a:r>
            <a:r>
              <a:rPr lang="fr-FR" dirty="0"/>
              <a:t> dans le </a:t>
            </a:r>
            <a:r>
              <a:rPr lang="fr-FR" dirty="0" err="1"/>
              <a:t>css</a:t>
            </a:r>
            <a:r>
              <a:rPr lang="fr-FR" dirty="0"/>
              <a:t> qui change juste le background en noir et la couleur de texte en blanc.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fr-FR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dirty="0"/>
              <a:t>Ajouter un bouton mode nuit lorsqu’on clique dessus à l’aide Javascript, il ajoute la classe « </a:t>
            </a:r>
            <a:r>
              <a:rPr lang="fr-FR" dirty="0" err="1"/>
              <a:t>modeNuit</a:t>
            </a:r>
            <a:r>
              <a:rPr lang="fr-FR" dirty="0"/>
              <a:t> » au Body, avec un message </a:t>
            </a:r>
            <a:r>
              <a:rPr lang="fr-FR" dirty="0" err="1"/>
              <a:t>alert</a:t>
            </a:r>
            <a:r>
              <a:rPr lang="fr-FR" dirty="0"/>
              <a:t> « Mode nuit activée »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fr-FR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rgbClr val="FF0000"/>
                </a:solidFill>
              </a:rPr>
              <a:t>Bonus : Me faire l’inverse avec un mode nuit désactivée, en gros il enlève la classe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9791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23CB2D-ACE0-303D-0E10-C5ED75394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A01F4A9-06A1-523A-7BC6-6F6A1198B8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16349"/>
            <a:ext cx="10058400" cy="4396902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Qu’est ce que le Javascript ?</a:t>
            </a:r>
          </a:p>
          <a:p>
            <a:r>
              <a:rPr lang="fr-FR" dirty="0"/>
              <a:t>Pourquoi le Javascript ?</a:t>
            </a:r>
          </a:p>
          <a:p>
            <a:r>
              <a:rPr lang="fr-FR" dirty="0"/>
              <a:t>Structure de base de Javascript</a:t>
            </a:r>
          </a:p>
          <a:p>
            <a:r>
              <a:rPr lang="fr-FR" dirty="0"/>
              <a:t>Insertion Dynamique</a:t>
            </a:r>
          </a:p>
          <a:p>
            <a:r>
              <a:rPr lang="fr-FR" dirty="0"/>
              <a:t>Event </a:t>
            </a:r>
            <a:r>
              <a:rPr lang="fr-FR" dirty="0" err="1"/>
              <a:t>Listener</a:t>
            </a:r>
            <a:endParaRPr lang="fr-FR" dirty="0"/>
          </a:p>
          <a:p>
            <a:r>
              <a:rPr lang="fr-FR" dirty="0"/>
              <a:t>Qu’est qu’un API</a:t>
            </a:r>
          </a:p>
          <a:p>
            <a:r>
              <a:rPr lang="fr-FR" dirty="0"/>
              <a:t>Appel d’API</a:t>
            </a:r>
          </a:p>
          <a:p>
            <a:r>
              <a:rPr lang="fr-FR" dirty="0"/>
              <a:t>Qu’est ce que le </a:t>
            </a:r>
            <a:r>
              <a:rPr lang="fr-FR" dirty="0" err="1"/>
              <a:t>Json</a:t>
            </a:r>
            <a:r>
              <a:rPr lang="fr-FR" dirty="0"/>
              <a:t> ?</a:t>
            </a:r>
          </a:p>
          <a:p>
            <a:r>
              <a:rPr lang="fr-FR" dirty="0"/>
              <a:t>Structure d’un </a:t>
            </a:r>
            <a:r>
              <a:rPr lang="fr-FR" dirty="0" err="1"/>
              <a:t>Json</a:t>
            </a:r>
            <a:endParaRPr lang="fr-FR" dirty="0"/>
          </a:p>
          <a:p>
            <a:r>
              <a:rPr lang="fr-FR" dirty="0"/>
              <a:t>Récupérer le </a:t>
            </a:r>
            <a:r>
              <a:rPr lang="fr-FR" dirty="0" err="1"/>
              <a:t>Json</a:t>
            </a:r>
            <a:r>
              <a:rPr lang="fr-FR" dirty="0"/>
              <a:t>, puis l’afficher sur le web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26534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/>
          <a:p>
            <a:r>
              <a:rPr lang="fr-FR" dirty="0"/>
              <a:t>Qu’est ce que Javascript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CA6B3F7-C04E-6509-7C11-7C648E68DD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50"/>
          <a:stretch>
            <a:fillRect/>
          </a:stretch>
        </p:blipFill>
        <p:spPr bwMode="auto">
          <a:xfrm>
            <a:off x="5423412" y="812799"/>
            <a:ext cx="6768588" cy="6045201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7FB347D-FAC0-46D2-8352-2728C01BD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5663" y="3043050"/>
            <a:ext cx="3805370" cy="34988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FR" sz="1500"/>
              <a:t>JavaScript est un </a:t>
            </a:r>
            <a:r>
              <a:rPr lang="fr-FR" sz="1500" b="1"/>
              <a:t>langage de programmation</a:t>
            </a:r>
            <a:r>
              <a:rPr lang="fr-FR" sz="1500"/>
              <a:t> principalement utilisé pour rendre les pages web </a:t>
            </a:r>
            <a:r>
              <a:rPr lang="fr-FR" sz="1500" b="1"/>
              <a:t>dynamiques et interactives</a:t>
            </a:r>
            <a:r>
              <a:rPr lang="fr-FR" sz="1500"/>
              <a:t>. Il fonctionne côté </a:t>
            </a:r>
            <a:r>
              <a:rPr lang="fr-FR" sz="1500" b="1"/>
              <a:t>navigateur (</a:t>
            </a:r>
            <a:r>
              <a:rPr lang="fr-FR" sz="1500" b="1" err="1"/>
              <a:t>front-end</a:t>
            </a:r>
            <a:r>
              <a:rPr lang="fr-FR" sz="1500" b="1"/>
              <a:t>)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1500" b="1"/>
              <a:t>Javascript est principalement utilisé côté client, </a:t>
            </a:r>
            <a:r>
              <a:rPr lang="fr-FR" sz="1500"/>
              <a:t>mais il peut être utiliser aussi côté serveur grâce à l’environnement </a:t>
            </a:r>
            <a:r>
              <a:rPr lang="fr-FR" sz="1500" err="1"/>
              <a:t>NodeJs</a:t>
            </a:r>
            <a:r>
              <a:rPr lang="fr-FR" sz="1500"/>
              <a:t>.</a:t>
            </a:r>
            <a:br>
              <a:rPr lang="fr-FR" sz="1500"/>
            </a:br>
            <a:br>
              <a:rPr lang="fr-FR" sz="1500"/>
            </a:br>
            <a:r>
              <a:rPr lang="fr-FR" sz="1500"/>
              <a:t>JavaScript a été inventé par </a:t>
            </a:r>
            <a:r>
              <a:rPr lang="fr-FR" sz="1500" b="1"/>
              <a:t>Brendan Eich</a:t>
            </a:r>
            <a:r>
              <a:rPr lang="fr-FR" sz="1500"/>
              <a:t> en </a:t>
            </a:r>
            <a:r>
              <a:rPr lang="fr-FR" sz="1500" b="1"/>
              <a:t>1995</a:t>
            </a:r>
            <a:r>
              <a:rPr lang="fr-FR" sz="1500"/>
              <a:t>, alors qu’il travaillait chez </a:t>
            </a:r>
            <a:r>
              <a:rPr lang="fr-FR" sz="1500" b="1"/>
              <a:t>Netscape Communications</a:t>
            </a:r>
            <a:r>
              <a:rPr lang="fr-FR" sz="150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/>
          </a:p>
          <a:p>
            <a:pPr marL="0" indent="0">
              <a:lnSpc>
                <a:spcPct val="100000"/>
              </a:lnSpc>
              <a:buNone/>
            </a:pPr>
            <a:endParaRPr lang="fr-FR" sz="1500"/>
          </a:p>
        </p:txBody>
      </p:sp>
    </p:spTree>
    <p:extLst>
      <p:ext uri="{BB962C8B-B14F-4D97-AF65-F5344CB8AC3E}">
        <p14:creationId xmlns:p14="http://schemas.microsoft.com/office/powerpoint/2010/main" val="265522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F2C619-72D4-CC2A-28C6-264E055C2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8C5A5C-B780-D03B-85E5-5E62AB7A5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/>
          </a:bodyPr>
          <a:lstStyle/>
          <a:p>
            <a:r>
              <a:rPr lang="fr-FR" dirty="0"/>
              <a:t>A quoi ça sert Javascript ?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7F10B6B-9DAA-0382-56DA-EC792E577F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0179" y="281379"/>
            <a:ext cx="7257842" cy="2830557"/>
          </a:xfrm>
          <a:prstGeom prst="rect">
            <a:avLst/>
          </a:prstGeom>
          <a:noFill/>
        </p:spPr>
      </p:pic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BDD07E0-EF67-A30A-2CA1-A214F9F18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 fontScale="85000" lnSpcReduction="20000"/>
          </a:bodyPr>
          <a:lstStyle/>
          <a:p>
            <a:r>
              <a:rPr lang="fr-FR" sz="1600" b="1" dirty="0"/>
              <a:t>Voici les usages les plus courants :</a:t>
            </a:r>
          </a:p>
          <a:p>
            <a:r>
              <a:rPr lang="fr-FR" sz="1600" b="1" dirty="0"/>
              <a:t>Interactivité</a:t>
            </a:r>
            <a:r>
              <a:rPr lang="fr-FR" sz="1600" dirty="0"/>
              <a:t> : boutons cliquables, menus déroulants, animations.</a:t>
            </a:r>
          </a:p>
          <a:p>
            <a:r>
              <a:rPr lang="fr-FR" sz="1600" b="1" dirty="0"/>
              <a:t>Validation des formulaires</a:t>
            </a:r>
            <a:r>
              <a:rPr lang="fr-FR" sz="1600" dirty="0"/>
              <a:t> : vérifier qu’un email est bien écrit avant l’envoi.</a:t>
            </a:r>
          </a:p>
          <a:p>
            <a:r>
              <a:rPr lang="fr-FR" sz="1600" b="1" dirty="0"/>
              <a:t>Manipulation du DOM</a:t>
            </a:r>
            <a:r>
              <a:rPr lang="fr-FR" sz="1600" dirty="0"/>
              <a:t> : modifier l’apparence ou le contenu d’une page sans la recharger.</a:t>
            </a:r>
          </a:p>
          <a:p>
            <a:r>
              <a:rPr lang="fr-FR" sz="1600" b="1" dirty="0"/>
              <a:t>Appels API / AJAX</a:t>
            </a:r>
            <a:r>
              <a:rPr lang="fr-FR" sz="1600" dirty="0"/>
              <a:t> : récupérer ou envoyer des données sans recharger la page.</a:t>
            </a:r>
          </a:p>
          <a:p>
            <a:r>
              <a:rPr lang="fr-FR" sz="1600" b="1" dirty="0"/>
              <a:t>Création d’applications web</a:t>
            </a:r>
            <a:r>
              <a:rPr lang="fr-FR" sz="1600" dirty="0"/>
              <a:t> : comme Google </a:t>
            </a:r>
            <a:r>
              <a:rPr lang="fr-FR" sz="1600" dirty="0" err="1"/>
              <a:t>Maps</a:t>
            </a:r>
            <a:r>
              <a:rPr lang="fr-FR" sz="1600" dirty="0"/>
              <a:t>, Gmail, etc.</a:t>
            </a:r>
          </a:p>
          <a:p>
            <a:r>
              <a:rPr lang="fr-FR" sz="1600" b="1" dirty="0"/>
              <a:t>Jeux, visualisations, interfaces complexes</a:t>
            </a:r>
            <a:r>
              <a:rPr lang="fr-FR" sz="16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40315726-C9E0-BFE9-A2B0-4AC3C8B757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7183" y="3149361"/>
            <a:ext cx="3615065" cy="3708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7288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0E839-B193-1861-6EC7-6F577999A5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C12E4F-7B45-A23F-60C8-959AC5DCC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 quoi ça ressemble Javascript 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413A7E47-FF62-0C2C-29AD-130956927B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r>
              <a:rPr lang="fr-FR" sz="1600" b="1" dirty="0"/>
              <a:t>Si vous a fait du Java, la syntaxe est la même mais à la différence, il n’y a pas de grosse différence, sauf que les méthodes et les variables sont différentes.</a:t>
            </a:r>
          </a:p>
          <a:p>
            <a:r>
              <a:rPr lang="fr-FR" sz="1600" b="1" dirty="0"/>
              <a:t>Les variables n’ont pas besoin d’être déclaré avec un type précis, il faut utiliser juste « let »</a:t>
            </a:r>
            <a:endParaRPr lang="fr-FR" sz="1600" dirty="0"/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ABE93DC-6E49-6A44-4B57-2581F749E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7515" y="359923"/>
            <a:ext cx="5948470" cy="2434357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9B53E09-1E14-A09B-F51B-CC6476FE68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515" y="3054383"/>
            <a:ext cx="6827393" cy="3443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8970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82981-7E35-0BF7-E7FA-9FA3026E0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D99FA0-ED63-A426-18C2-DF55E772D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 quoi ça ressemble Javascript 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F2C20B4E-0B5C-30C9-BA79-9DED4518DB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r>
              <a:rPr lang="fr-FR" sz="1600" b="1" dirty="0"/>
              <a:t>Il est bien sur possible de faire des boucles et des conditions dans du Javascript :</a:t>
            </a:r>
          </a:p>
          <a:p>
            <a:endParaRPr lang="fr-FR" sz="1600" b="1" dirty="0"/>
          </a:p>
          <a:p>
            <a:r>
              <a:rPr lang="fr-FR" sz="1600" b="1" dirty="0"/>
              <a:t>Exemple 1 de boucle et condition classique</a:t>
            </a:r>
          </a:p>
          <a:p>
            <a:endParaRPr lang="fr-FR" sz="1600" b="1" dirty="0"/>
          </a:p>
          <a:p>
            <a:r>
              <a:rPr lang="fr-FR" sz="1600" b="1" dirty="0"/>
              <a:t>Exemple 2 parcourir les tableaux via un </a:t>
            </a:r>
            <a:r>
              <a:rPr lang="fr-FR" sz="1600" b="1" dirty="0" err="1"/>
              <a:t>forEach</a:t>
            </a:r>
            <a:endParaRPr lang="fr-FR" sz="1500" dirty="0"/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BECA1FB-9C84-FB61-F1B1-B62CBE8C5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9395" y="895158"/>
            <a:ext cx="7024301" cy="2363673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01E87DE-1758-534B-06C5-089AFE894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9395" y="3692771"/>
            <a:ext cx="7030242" cy="189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533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1A6C46-EA21-A612-D1D8-DF4E398A1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B63BAA-4D4C-8612-D8C6-A3BC18C1D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Affichage dynamique du Javascript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C3E6B008-6886-77A3-1D4C-9DD9ECD623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En JavaScript, Vous pouvez modifier ou ajouter le contenu HTML d'une page en utilisant ce qu'on appelle le DOM (Document Object Model). 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500" b="1" dirty="0"/>
              <a:t>Le DOM est une représentation en mémoire de la page HTML sous forme d’un arbre d’</a:t>
            </a:r>
            <a:r>
              <a:rPr lang="fr-FR" sz="1500" b="1" dirty="0" err="1"/>
              <a:t>objets.Chaque</a:t>
            </a:r>
            <a:r>
              <a:rPr lang="fr-FR" sz="1500" b="1" dirty="0"/>
              <a:t> élément HTML (comme &lt;h1&gt;, &lt;p&gt;, &lt;div&gt;, etc.) devient un nœud (</a:t>
            </a:r>
            <a:r>
              <a:rPr lang="fr-FR" sz="1500" b="1" dirty="0" err="1"/>
              <a:t>node</a:t>
            </a:r>
            <a:r>
              <a:rPr lang="fr-FR" sz="1500" b="1" dirty="0"/>
              <a:t>) que JavaScript peut lire, modifier, supprimer ou ajouter.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36529094-1897-4C84-CB63-B1051D3AF2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1447" y="2412460"/>
            <a:ext cx="6857458" cy="2491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0893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EE2BD-B9D5-F771-3780-FE6FD12A85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A84FAC-C7FB-BAFA-0109-765545F72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Affichage dynamique du Javascript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99A2ABE-5276-7B9B-5A84-DA15B55DBB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Avant de créer votre Javascript il faut l’appeler et pour cela il faut l’ajouter dans le body et pas le </a:t>
            </a:r>
            <a:r>
              <a:rPr lang="fr-FR" sz="1600" b="1" dirty="0" err="1"/>
              <a:t>head</a:t>
            </a:r>
            <a:r>
              <a:rPr lang="fr-FR" sz="1600" b="1" dirty="0"/>
              <a:t> comme pour le CSS et le mettre tout à la fin.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Pourquoi à la fin ?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Réponse : Le DOM doit lire  tout votre HTML pour reconnaître vos balises, vos classes et vos ID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b="1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2B5B438-E527-00B8-028D-A2DDCF6C6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668" y="215987"/>
            <a:ext cx="5684437" cy="628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3219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C2AF8-7E87-0477-C91D-1D9D3A4E6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6AF4894-A6E2-300D-CF4C-F205D1A82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1382885"/>
          </a:xfrm>
        </p:spPr>
        <p:txBody>
          <a:bodyPr rtlCol="0" anchor="b">
            <a:normAutofit fontScale="90000"/>
          </a:bodyPr>
          <a:lstStyle/>
          <a:p>
            <a:r>
              <a:rPr lang="fr-FR" dirty="0"/>
              <a:t>Affichage dynamique du Javascript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BC938A67-792C-EB37-78A4-7D476EB9A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2412460"/>
            <a:ext cx="3517567" cy="3695095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Voici un exemple d’affichage dynamique Javascript 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Créer une balise h1, puis lui insérer du contenu, grâce à la méthode </a:t>
            </a:r>
            <a:r>
              <a:rPr lang="fr-FR" sz="1600" b="1" dirty="0" err="1"/>
              <a:t>createElement</a:t>
            </a:r>
            <a:r>
              <a:rPr lang="fr-FR" sz="1600" b="1" dirty="0"/>
              <a:t>, puis insérer la balise et le contenu dans une balise parent grâce à la méthode </a:t>
            </a:r>
            <a:r>
              <a:rPr lang="fr-FR" sz="1600" b="1" dirty="0" err="1"/>
              <a:t>appendChild</a:t>
            </a: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endParaRPr lang="fr-FR" sz="1600" b="1" dirty="0"/>
          </a:p>
          <a:p>
            <a:pPr marL="0" indent="0">
              <a:lnSpc>
                <a:spcPct val="100000"/>
              </a:lnSpc>
              <a:buNone/>
            </a:pPr>
            <a:r>
              <a:rPr lang="fr-FR" sz="1600" b="1" dirty="0"/>
              <a:t>Pour ensuite l’afficher dans le Body</a:t>
            </a:r>
          </a:p>
          <a:p>
            <a:pPr marL="0" indent="0">
              <a:lnSpc>
                <a:spcPct val="100000"/>
              </a:lnSpc>
              <a:buNone/>
            </a:pPr>
            <a:endParaRPr lang="fr-FR" sz="1500" b="1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65BEC9AE-AED2-2208-9BAF-DB8876BB7A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205" y="3154530"/>
            <a:ext cx="7155952" cy="340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59600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81_TF11437505.potx" id="{B6B28B30-434A-44ED-A7AD-D9002B198BFB}" vid="{9C6040AD-F912-4FA0-BF90-A78807B94EA8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427ac959-825a-4ea6-8357-533f24e993f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B2EAEDAEABCA04D8994E30B70179FB4" ma:contentTypeVersion="11" ma:contentTypeDescription="Crée un document." ma:contentTypeScope="" ma:versionID="b7426c6f6a1e5d69238628ad07e73387">
  <xsd:schema xmlns:xsd="http://www.w3.org/2001/XMLSchema" xmlns:xs="http://www.w3.org/2001/XMLSchema" xmlns:p="http://schemas.microsoft.com/office/2006/metadata/properties" xmlns:ns3="427ac959-825a-4ea6-8357-533f24e993f9" targetNamespace="http://schemas.microsoft.com/office/2006/metadata/properties" ma:root="true" ma:fieldsID="02e48d50978796c0c95697123f241a3b" ns3:_="">
    <xsd:import namespace="427ac959-825a-4ea6-8357-533f24e993f9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7ac959-825a-4ea6-8357-533f24e993f9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SystemTags" ma:index="14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F3CD65D-61A5-43C9-A837-6EC73C7DA8AB}">
  <ds:schemaRefs>
    <ds:schemaRef ds:uri="427ac959-825a-4ea6-8357-533f24e993f9"/>
    <ds:schemaRef ds:uri="http://schemas.microsoft.com/office/infopath/2007/PartnerControls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1F006B4-A9E1-4F39-85C8-FB836F91934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05B029F-A8D2-447B-B423-8DE3D217763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7ac959-825a-4ea6-8357-533f24e993f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{9C1EBC3B-9856-41D5-BB50-FCC0CAC374DF}tf11437505_win32</Template>
  <TotalTime>133</TotalTime>
  <Words>698</Words>
  <Application>Microsoft Office PowerPoint</Application>
  <PresentationFormat>Grand écran</PresentationFormat>
  <Paragraphs>78</Paragraphs>
  <Slides>13</Slides>
  <Notes>12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Calibri</vt:lpstr>
      <vt:lpstr>Georgia Pro Cond Light</vt:lpstr>
      <vt:lpstr>Speak Pro</vt:lpstr>
      <vt:lpstr>RetrospectVTI</vt:lpstr>
      <vt:lpstr>Notion Javascript &amp; Json</vt:lpstr>
      <vt:lpstr>Sommaire</vt:lpstr>
      <vt:lpstr>Qu’est ce que Javascript</vt:lpstr>
      <vt:lpstr>A quoi ça sert Javascript ?</vt:lpstr>
      <vt:lpstr>A quoi ça ressemble Javascript ?</vt:lpstr>
      <vt:lpstr>A quoi ça ressemble Javascript ?</vt:lpstr>
      <vt:lpstr>Affichage dynamique du Javascript</vt:lpstr>
      <vt:lpstr>Affichage dynamique du Javascript</vt:lpstr>
      <vt:lpstr>Affichage dynamique du Javascript</vt:lpstr>
      <vt:lpstr>Affichage dynamique du Javascript</vt:lpstr>
      <vt:lpstr>Affichage dynamique du Javascript</vt:lpstr>
      <vt:lpstr>Eventlistener</vt:lpstr>
      <vt:lpstr>Un peu de pratique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KONDA Eudes</dc:creator>
  <cp:lastModifiedBy>KONDA Eudes</cp:lastModifiedBy>
  <cp:revision>1</cp:revision>
  <dcterms:created xsi:type="dcterms:W3CDTF">2025-07-31T06:33:41Z</dcterms:created>
  <dcterms:modified xsi:type="dcterms:W3CDTF">2025-07-31T08:47:24Z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0x0101003B2EAEDAEABCA04D8994E30B70179FB4</vt:lpwstr>
  </property>
</Properties>
</file>